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8" r:id="rId4"/>
    <p:sldId id="275" r:id="rId5"/>
    <p:sldId id="258" r:id="rId6"/>
    <p:sldId id="265" r:id="rId7"/>
    <p:sldId id="264" r:id="rId8"/>
    <p:sldId id="261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FE066"/>
    <a:srgbClr val="7BC642"/>
    <a:srgbClr val="70A66A"/>
    <a:srgbClr val="B7CE88"/>
    <a:srgbClr val="4648A0"/>
    <a:srgbClr val="E6E6E6"/>
    <a:srgbClr val="667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8F4A-D872-4C5A-9F61-ECA51F078426}" type="datetimeFigureOut">
              <a:rPr lang="es-MX" smtClean="0"/>
              <a:t>16/10/2022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5017-0693-48EE-8E5D-E1B234B37E2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vimeo.com/62467973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/>
          <p:cNvPicPr>
            <a:picLocks noChangeAspect="1" noChangeArrowheads="1"/>
          </p:cNvPicPr>
          <p:nvPr/>
        </p:nvPicPr>
        <p:blipFill rotWithShape="1">
          <a:blip r:embed="rId2" cstate="print"/>
          <a:srcRect l="1" t="76457" r="73354"/>
          <a:stretch/>
        </p:blipFill>
        <p:spPr bwMode="auto">
          <a:xfrm>
            <a:off x="-324544" y="1340767"/>
            <a:ext cx="6112309" cy="3600400"/>
          </a:xfrm>
          <a:prstGeom prst="rect">
            <a:avLst/>
          </a:prstGeom>
          <a:noFill/>
        </p:spPr>
      </p:pic>
      <p:pic>
        <p:nvPicPr>
          <p:cNvPr id="1026" name="Picture 2" descr="Gobernación de Norte de Santa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6851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5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77333" y="4925971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 </a:t>
            </a:r>
            <a:endParaRPr lang="es-CO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24743"/>
            <a:ext cx="7787208" cy="504057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00B0F0"/>
                </a:solidFill>
              </a:rPr>
              <a:t>Capacidades y servicios a fortalecer/</a:t>
            </a:r>
            <a:r>
              <a:rPr lang="es-CO" sz="2800" b="1" dirty="0" err="1" smtClean="0">
                <a:solidFill>
                  <a:srgbClr val="00B0F0"/>
                </a:solidFill>
              </a:rPr>
              <a:t>Buyers</a:t>
            </a:r>
            <a:r>
              <a:rPr lang="es-CO" sz="2800" b="1" dirty="0" smtClean="0">
                <a:solidFill>
                  <a:srgbClr val="00B0F0"/>
                </a:solidFill>
              </a:rPr>
              <a:t> </a:t>
            </a:r>
            <a:endParaRPr lang="es-CO" sz="2800" b="1" dirty="0">
              <a:solidFill>
                <a:srgbClr val="00B0F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99592" y="1966119"/>
            <a:ext cx="3748608" cy="3329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 smtClean="0"/>
              <a:t>Gestionar la información territorial, procesando y consolidando datos generando documentos de análisis para apoyar la toma de decisiones</a:t>
            </a:r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r>
              <a:rPr lang="es-CO" sz="2000" dirty="0" smtClean="0"/>
              <a:t>Gestionar la formación del recurso humano en uso y apropiación de tic </a:t>
            </a:r>
            <a:endParaRPr lang="es-CO" sz="20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716016" y="1966119"/>
            <a:ext cx="3600400" cy="3375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dirty="0" smtClean="0"/>
              <a:t>IMPACTAR POSITIVAMENTE LA CALIDAD DE VIDA DE LOS CIUDADANOS </a:t>
            </a:r>
            <a:endParaRPr lang="es-CO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216" y="3378076"/>
            <a:ext cx="3276757" cy="12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787" y="1196752"/>
            <a:ext cx="7931224" cy="936104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 </a:t>
            </a:r>
            <a:r>
              <a:rPr lang="es-CO" sz="2800" b="1" dirty="0" smtClean="0">
                <a:solidFill>
                  <a:srgbClr val="00B0F0"/>
                </a:solidFill>
              </a:rPr>
              <a:t>FRAMEWORK - RELATO DE LA HISTORIA </a:t>
            </a:r>
            <a:r>
              <a:rPr lang="es-CO" sz="2800" dirty="0" smtClean="0"/>
              <a:t/>
            </a:r>
            <a:br>
              <a:rPr lang="es-CO" sz="2800" dirty="0" smtClean="0"/>
            </a:br>
            <a:endParaRPr lang="es-CO" sz="2800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388424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u="sng" dirty="0" smtClean="0"/>
              <a:t>Situación actual – AS-SI</a:t>
            </a:r>
          </a:p>
          <a:p>
            <a:pPr marL="0" indent="0">
              <a:buNone/>
            </a:pPr>
            <a:r>
              <a:rPr lang="es-CO" sz="2000" dirty="0" smtClean="0"/>
              <a:t>Cronograma del proyecto</a:t>
            </a:r>
          </a:p>
          <a:p>
            <a:pPr marL="0" indent="0">
              <a:buNone/>
            </a:pPr>
            <a:r>
              <a:rPr lang="es-CO" sz="2000" dirty="0" smtClean="0"/>
              <a:t>Diagnóstico actual del proceso</a:t>
            </a:r>
          </a:p>
          <a:p>
            <a:pPr marL="0" indent="0">
              <a:buNone/>
            </a:pPr>
            <a:r>
              <a:rPr lang="es-CO" sz="2000" dirty="0" smtClean="0"/>
              <a:t>Alcance de la arquitectura </a:t>
            </a:r>
          </a:p>
          <a:p>
            <a:pPr marL="0" indent="0">
              <a:buNone/>
            </a:pPr>
            <a:r>
              <a:rPr lang="es-CO" sz="2000" dirty="0" err="1" smtClean="0"/>
              <a:t>Stakeholders</a:t>
            </a: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Descripción el problema  </a:t>
            </a:r>
          </a:p>
          <a:p>
            <a:pPr marL="0" indent="0">
              <a:buNone/>
            </a:pPr>
            <a:r>
              <a:rPr lang="es-CO" sz="2000" dirty="0" smtClean="0"/>
              <a:t>Modelo de Negocio </a:t>
            </a:r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4008" y="2420888"/>
            <a:ext cx="4042792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u="sng" dirty="0" smtClean="0"/>
              <a:t>Arquitectura Objetivo – To Be </a:t>
            </a:r>
          </a:p>
          <a:p>
            <a:pPr marL="0" indent="0">
              <a:buNone/>
            </a:pPr>
            <a:r>
              <a:rPr lang="es-CO" sz="2000" dirty="0" smtClean="0"/>
              <a:t>Análisis e identificación de brechas </a:t>
            </a:r>
          </a:p>
          <a:p>
            <a:pPr marL="0" indent="0">
              <a:buNone/>
            </a:pPr>
            <a:r>
              <a:rPr lang="es-CO" sz="2000" dirty="0" smtClean="0"/>
              <a:t>Cierre de brechas </a:t>
            </a:r>
          </a:p>
          <a:p>
            <a:pPr marL="0" indent="0">
              <a:buNone/>
            </a:pPr>
            <a:r>
              <a:rPr lang="es-CO" sz="2000" dirty="0" smtClean="0"/>
              <a:t>Mapa de ruta </a:t>
            </a:r>
          </a:p>
          <a:p>
            <a:pPr marL="0" indent="0">
              <a:buNone/>
            </a:pPr>
            <a:r>
              <a:rPr lang="es-CO" sz="2000" dirty="0" smtClean="0"/>
              <a:t>Evaluación y aprobación del ejercicio de AE </a:t>
            </a:r>
          </a:p>
          <a:p>
            <a:pPr marL="0" indent="0">
              <a:buNone/>
            </a:pPr>
            <a:endParaRPr lang="es-CO" sz="2000" u="sng" dirty="0" smtClean="0"/>
          </a:p>
          <a:p>
            <a:pPr marL="0" indent="0">
              <a:buNone/>
            </a:pPr>
            <a:endParaRPr lang="es-CO" sz="2000" u="sng" dirty="0"/>
          </a:p>
          <a:p>
            <a:pPr marL="0" indent="0">
              <a:buNone/>
            </a:pPr>
            <a:endParaRPr lang="es-CO" sz="2000" u="sng" dirty="0" smtClean="0"/>
          </a:p>
        </p:txBody>
      </p:sp>
      <p:pic>
        <p:nvPicPr>
          <p:cNvPr id="3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4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6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7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5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78790"/>
            <a:ext cx="8435280" cy="1152441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77333" y="4925971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24743"/>
            <a:ext cx="7787208" cy="504057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00B0F0"/>
                </a:solidFill>
              </a:rPr>
              <a:t>Relato de la historia </a:t>
            </a:r>
            <a:endParaRPr lang="es-CO" sz="2800" b="1" dirty="0">
              <a:solidFill>
                <a:srgbClr val="00B0F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55576" y="1912896"/>
            <a:ext cx="3892624" cy="3382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 smtClean="0"/>
              <a:t>             Acompañamiento MINTIC </a:t>
            </a:r>
          </a:p>
          <a:p>
            <a:pPr marL="0" indent="0" algn="just">
              <a:buNone/>
            </a:pPr>
            <a:r>
              <a:rPr lang="es-CO" sz="2000" dirty="0" smtClean="0"/>
              <a:t>Iniciativa Máxima Velocidad 2021</a:t>
            </a:r>
          </a:p>
          <a:p>
            <a:pPr marL="0" indent="0" algn="just">
              <a:buNone/>
            </a:pPr>
            <a:endParaRPr lang="es-CO" sz="2000" dirty="0" smtClean="0"/>
          </a:p>
          <a:p>
            <a:pPr marL="0" indent="0" algn="just">
              <a:buNone/>
            </a:pPr>
            <a:r>
              <a:rPr lang="es-CO" sz="2000" dirty="0" smtClean="0"/>
              <a:t>               Ejercicio de participación ciudadana – para medir el grado de percepción del uso de la ventanilla única de radicación </a:t>
            </a:r>
          </a:p>
          <a:p>
            <a:pPr marL="0" indent="0" algn="just">
              <a:buNone/>
            </a:pPr>
            <a:endParaRPr lang="es-CO" sz="2000" dirty="0" smtClean="0"/>
          </a:p>
          <a:p>
            <a:pPr marL="0" indent="0" algn="just">
              <a:buNone/>
            </a:pPr>
            <a:r>
              <a:rPr lang="es-CO" sz="2000" dirty="0"/>
              <a:t> </a:t>
            </a:r>
            <a:r>
              <a:rPr lang="es-CO" sz="2000" dirty="0" smtClean="0"/>
              <a:t>              Fuerza de tarea conjunta </a:t>
            </a:r>
            <a:endParaRPr lang="es-CO" sz="2000" dirty="0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716016" y="1966119"/>
            <a:ext cx="3600400" cy="3375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dirty="0" smtClean="0"/>
              <a:t>Cómo nos estamos viendo actualmente</a:t>
            </a:r>
          </a:p>
          <a:p>
            <a:pPr marL="0" indent="0" algn="ctr">
              <a:buNone/>
            </a:pPr>
            <a:endParaRPr lang="es-CO" sz="2000" dirty="0"/>
          </a:p>
          <a:p>
            <a:pPr marL="0" indent="0" algn="ctr">
              <a:buNone/>
            </a:pPr>
            <a:endParaRPr lang="es-CO" sz="2000" dirty="0" smtClean="0"/>
          </a:p>
          <a:p>
            <a:pPr marL="0" indent="0" algn="ctr">
              <a:buNone/>
            </a:pPr>
            <a:r>
              <a:rPr lang="es-ES" sz="1800" u="sng" dirty="0">
                <a:solidFill>
                  <a:srgbClr val="0000FF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https://vimeo.com/624679736</a:t>
            </a:r>
            <a:endParaRPr lang="es-CO" sz="18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912897"/>
            <a:ext cx="635322" cy="4954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65" y="2996952"/>
            <a:ext cx="843161" cy="3678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27" y="4581128"/>
            <a:ext cx="581219" cy="5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4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4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5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78790"/>
            <a:ext cx="8435280" cy="1152441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77333" y="4925971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24743"/>
            <a:ext cx="7787208" cy="504057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00B0F0"/>
                </a:solidFill>
              </a:rPr>
              <a:t>Relato de la historia </a:t>
            </a:r>
            <a:endParaRPr lang="es-CO" sz="2800" b="1" dirty="0">
              <a:solidFill>
                <a:srgbClr val="00B0F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55576" y="1912896"/>
            <a:ext cx="3892624" cy="33824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sz="2000" u="sng" dirty="0" smtClean="0"/>
              <a:t>Toma de decisiones basadas en datos </a:t>
            </a:r>
          </a:p>
          <a:p>
            <a:pPr marL="0" indent="0" algn="just">
              <a:buNone/>
            </a:pPr>
            <a:endParaRPr lang="es-CO" sz="2000" dirty="0" smtClean="0"/>
          </a:p>
          <a:p>
            <a:pPr marL="0" indent="0" algn="just">
              <a:buNone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Analítica descriptiva: hechos y fenómenos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Analítica diagnóstica: entender hechos y fenómenos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Analítica predictiva: predecir comportamientos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Analítica Prescriptiva: soportar la toma de decisiones </a:t>
            </a:r>
          </a:p>
          <a:p>
            <a:pPr marL="0" indent="0" algn="just">
              <a:buNone/>
            </a:pPr>
            <a:r>
              <a:rPr lang="es-CO" sz="2000" dirty="0"/>
              <a:t> </a:t>
            </a:r>
            <a:r>
              <a:rPr lang="es-CO" sz="2000" dirty="0" smtClean="0"/>
              <a:t>              </a:t>
            </a:r>
            <a:endParaRPr lang="es-CO" sz="2000" dirty="0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648200" y="1956049"/>
            <a:ext cx="3668216" cy="34285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sz="2000" u="sng" dirty="0" smtClean="0"/>
              <a:t>Observar casos de experiencias exitosas en otras entidades</a:t>
            </a:r>
          </a:p>
          <a:p>
            <a:pPr marL="0" indent="0" algn="ctr">
              <a:buNone/>
            </a:pPr>
            <a:endParaRPr lang="es-CO" sz="2000" u="sng" dirty="0"/>
          </a:p>
          <a:p>
            <a:pPr marL="0" indent="0">
              <a:buNone/>
            </a:pPr>
            <a:r>
              <a:rPr lang="es-CO" sz="2000" dirty="0" smtClean="0"/>
              <a:t>Visitas a otras gobernaciones </a:t>
            </a:r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Análisis de brechas </a:t>
            </a:r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Nivel de robustez de cada entidad </a:t>
            </a:r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dirty="0" smtClean="0"/>
              <a:t>Qué podemos adoptar de las experiencias exitosas </a:t>
            </a:r>
          </a:p>
        </p:txBody>
      </p:sp>
    </p:spTree>
    <p:extLst>
      <p:ext uri="{BB962C8B-B14F-4D97-AF65-F5344CB8AC3E}">
        <p14:creationId xmlns:p14="http://schemas.microsoft.com/office/powerpoint/2010/main" val="33072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5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78790"/>
            <a:ext cx="8435280" cy="1152441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77333" y="4925971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24743"/>
            <a:ext cx="7787208" cy="504057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00B0F0"/>
                </a:solidFill>
              </a:rPr>
              <a:t>Repositorio de AE – Buena Práctica </a:t>
            </a:r>
            <a:endParaRPr lang="es-CO" sz="2800" b="1" dirty="0">
              <a:solidFill>
                <a:srgbClr val="00B0F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3676600" cy="34504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000" dirty="0" smtClean="0"/>
              <a:t>Por primera vez la Gobernación de Norte de Santander contará con el Repositorio de Arquitectura Empresarial que será dispuesto en la sede electrónica institucional            </a:t>
            </a:r>
            <a:endParaRPr lang="es-CO" sz="2000" dirty="0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3528392" cy="3496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2000" dirty="0" smtClean="0"/>
              <a:t>Objetivo</a:t>
            </a:r>
          </a:p>
          <a:p>
            <a:pPr marL="0" indent="0" algn="just">
              <a:buNone/>
            </a:pPr>
            <a:r>
              <a:rPr lang="es-CO" sz="2000" dirty="0" err="1" smtClean="0"/>
              <a:t>Centralizar,almacenar,organizar</a:t>
            </a:r>
            <a:r>
              <a:rPr lang="es-CO" sz="2000" dirty="0" smtClean="0"/>
              <a:t>, mantener y difundir en solo espacio información digital que contenga el modelo de AE desarrollado al proceso de gestión documental y de ahí en adelante todos los ejercicios desarrollados por la entidad para mejorar la oferta institucional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165" y="3826506"/>
            <a:ext cx="2068066" cy="1822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344" y="4500180"/>
            <a:ext cx="1088536" cy="5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5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94" y="5661248"/>
            <a:ext cx="8435280" cy="1152441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77333" y="4925971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24743"/>
            <a:ext cx="7787208" cy="504057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00B0F0"/>
                </a:solidFill>
              </a:rPr>
              <a:t>Darle vida a la Buena Práctica </a:t>
            </a:r>
            <a:endParaRPr lang="es-CO" sz="2800" b="1" dirty="0">
              <a:solidFill>
                <a:srgbClr val="00B0F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3676600" cy="34504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sz="2000" u="sng" dirty="0" smtClean="0"/>
              <a:t>Gobierno de </a:t>
            </a:r>
            <a:r>
              <a:rPr lang="es-CO" sz="2000" u="sng" dirty="0"/>
              <a:t>la arquitectura </a:t>
            </a:r>
            <a:endParaRPr lang="es-CO" sz="2000" u="sng" dirty="0" smtClean="0"/>
          </a:p>
          <a:p>
            <a:pPr marL="0" indent="0" algn="just">
              <a:buNone/>
            </a:pPr>
            <a:endParaRPr lang="es-CO" sz="2000" u="sng" dirty="0"/>
          </a:p>
          <a:p>
            <a:pPr marL="0" indent="0" algn="just">
              <a:buNone/>
            </a:pPr>
            <a:r>
              <a:rPr lang="es-CO" sz="2000" dirty="0" smtClean="0"/>
              <a:t>Estandarización y optimización de la arquitectura </a:t>
            </a:r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r>
              <a:rPr lang="es-CO" sz="2000" dirty="0" smtClean="0"/>
              <a:t>Gobierno de datos </a:t>
            </a:r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r>
              <a:rPr lang="es-CO" sz="2000" dirty="0" smtClean="0"/>
              <a:t>Control organizacional de las arquitecturas  </a:t>
            </a:r>
            <a:endParaRPr lang="es-CO" sz="2000" dirty="0"/>
          </a:p>
          <a:p>
            <a:pPr marL="0" indent="0" algn="just">
              <a:buNone/>
            </a:pPr>
            <a:endParaRPr lang="es-CO" sz="2000" dirty="0" smtClean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3528392" cy="3600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2000" u="sng" dirty="0" smtClean="0"/>
              <a:t>Estrategia de uso y apropiación </a:t>
            </a:r>
          </a:p>
          <a:p>
            <a:pPr marL="0" indent="0" algn="ctr">
              <a:buNone/>
            </a:pPr>
            <a:endParaRPr lang="es-CO" sz="2000" u="sng" dirty="0"/>
          </a:p>
          <a:p>
            <a:pPr marL="0" indent="0">
              <a:buNone/>
            </a:pPr>
            <a:r>
              <a:rPr lang="es-CO" sz="2000" dirty="0" smtClean="0"/>
              <a:t>Matriz de interesados</a:t>
            </a:r>
          </a:p>
          <a:p>
            <a:pPr marL="0" indent="0">
              <a:buNone/>
            </a:pPr>
            <a:r>
              <a:rPr lang="es-CO" sz="2000" dirty="0" smtClean="0"/>
              <a:t>Involucramiento y compromiso</a:t>
            </a:r>
          </a:p>
          <a:p>
            <a:pPr marL="0" indent="0">
              <a:buNone/>
            </a:pPr>
            <a:r>
              <a:rPr lang="es-CO" sz="2000" dirty="0" smtClean="0"/>
              <a:t>Esquema de incentivos</a:t>
            </a:r>
          </a:p>
          <a:p>
            <a:pPr marL="0" indent="0">
              <a:buNone/>
            </a:pPr>
            <a:r>
              <a:rPr lang="es-CO" sz="2000" dirty="0" smtClean="0"/>
              <a:t>Plan de formación </a:t>
            </a:r>
          </a:p>
          <a:p>
            <a:pPr marL="0" indent="0">
              <a:buNone/>
            </a:pPr>
            <a:r>
              <a:rPr lang="es-CO" sz="2000" dirty="0" smtClean="0"/>
              <a:t>Gestión del cambio de TI</a:t>
            </a:r>
          </a:p>
          <a:p>
            <a:pPr marL="0" indent="0">
              <a:buNone/>
            </a:pPr>
            <a:r>
              <a:rPr lang="es-CO" sz="2000" dirty="0" smtClean="0"/>
              <a:t>Gestión de impactos </a:t>
            </a:r>
          </a:p>
          <a:p>
            <a:pPr marL="0" indent="0" algn="just">
              <a:buNone/>
            </a:pPr>
            <a:r>
              <a:rPr lang="es-CO" sz="2000" dirty="0" smtClean="0"/>
              <a:t>Evaluación del uso y apropiación </a:t>
            </a:r>
          </a:p>
          <a:p>
            <a:pPr marL="0" indent="0" algn="just">
              <a:buNone/>
            </a:pPr>
            <a:r>
              <a:rPr lang="es-CO" sz="2000" dirty="0" smtClean="0"/>
              <a:t>Acciones de mejora</a:t>
            </a:r>
          </a:p>
          <a:p>
            <a:pPr marL="0" indent="0">
              <a:buNone/>
            </a:pP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val="27067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5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94" y="5661248"/>
            <a:ext cx="8435280" cy="1152441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77333" y="4925971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923114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CO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s-CO" dirty="0" smtClean="0"/>
              <a:t>Muchas gracias</a:t>
            </a:r>
            <a:endParaRPr lang="es-CO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722313" y="1196753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NO HAY TRANSFORMACIÓN DIGITAL SI NO HAY TRANSFORMACIÓN CULTURAL 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>
          <a:blip r:embed="rId3" cstate="print"/>
          <a:srcRect t="76457" r="68104"/>
          <a:stretch>
            <a:fillRect/>
          </a:stretch>
        </p:blipFill>
        <p:spPr bwMode="auto">
          <a:xfrm>
            <a:off x="6396071" y="-55418"/>
            <a:ext cx="2747929" cy="1352215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427168" cy="720080"/>
          </a:xfrm>
        </p:spPr>
        <p:txBody>
          <a:bodyPr>
            <a:noAutofit/>
          </a:bodyPr>
          <a:lstStyle/>
          <a:p>
            <a:r>
              <a:rPr lang="es-CO" sz="3200" dirty="0" smtClean="0"/>
              <a:t>REPOSITORIO DE ARQUITECTURA EMPRESARIAL </a:t>
            </a:r>
            <a:endParaRPr lang="es-CO" sz="3200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168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i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La Información es de todos: la importancia de un repositorio de arquitectura gobernado en la institución</a:t>
            </a:r>
            <a:endParaRPr lang="es-CO" sz="28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380055"/>
            <a:ext cx="2652114" cy="206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5661248"/>
            <a:ext cx="8640960" cy="1034068"/>
          </a:xfrm>
          <a:prstGeom prst="rect">
            <a:avLst/>
          </a:prstGeom>
          <a:noFill/>
        </p:spPr>
      </p:pic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>
          <a:blip r:embed="rId3" cstate="print"/>
          <a:srcRect t="76457" r="68104"/>
          <a:stretch>
            <a:fillRect/>
          </a:stretch>
        </p:blipFill>
        <p:spPr bwMode="auto">
          <a:xfrm>
            <a:off x="6438395" y="188640"/>
            <a:ext cx="2459897" cy="1210479"/>
          </a:xfrm>
          <a:prstGeom prst="rect">
            <a:avLst/>
          </a:prstGeom>
          <a:noFill/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8C5AF36-C047-43C9-8B58-AA4F2244D839}"/>
              </a:ext>
            </a:extLst>
          </p:cNvPr>
          <p:cNvSpPr/>
          <p:nvPr/>
        </p:nvSpPr>
        <p:spPr>
          <a:xfrm>
            <a:off x="1619672" y="1052736"/>
            <a:ext cx="60486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A66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>  </a:t>
            </a:r>
            <a:endParaRPr lang="es-ES" sz="3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7544" y="1399118"/>
            <a:ext cx="8136904" cy="570447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NOS GUSTA INNOVAR </a:t>
            </a:r>
            <a:endParaRPr lang="es-CO" sz="3200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1187624" y="2204863"/>
            <a:ext cx="3308176" cy="3384377"/>
          </a:xfrm>
        </p:spPr>
        <p:txBody>
          <a:bodyPr/>
          <a:lstStyle/>
          <a:p>
            <a:r>
              <a:rPr lang="es-CO" dirty="0" smtClean="0"/>
              <a:t>Política GESCO </a:t>
            </a:r>
            <a:endParaRPr lang="es-CO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4860032" y="2204864"/>
            <a:ext cx="3456384" cy="3384378"/>
          </a:xfrm>
        </p:spPr>
        <p:txBody>
          <a:bodyPr/>
          <a:lstStyle/>
          <a:p>
            <a:r>
              <a:rPr lang="es-CO" dirty="0" smtClean="0"/>
              <a:t>Catalizadores de la Innovación V9/2020</a:t>
            </a:r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005064"/>
            <a:ext cx="2987402" cy="11331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543445"/>
            <a:ext cx="2867350" cy="15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5661248"/>
            <a:ext cx="8640960" cy="1152128"/>
          </a:xfrm>
          <a:prstGeom prst="rect">
            <a:avLst/>
          </a:prstGeom>
          <a:noFill/>
        </p:spPr>
      </p:pic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>
          <a:blip r:embed="rId3" cstate="print"/>
          <a:srcRect t="76457" r="68104"/>
          <a:stretch>
            <a:fillRect/>
          </a:stretch>
        </p:blipFill>
        <p:spPr bwMode="auto">
          <a:xfrm>
            <a:off x="6438395" y="188640"/>
            <a:ext cx="2459897" cy="1210479"/>
          </a:xfrm>
          <a:prstGeom prst="rect">
            <a:avLst/>
          </a:prstGeom>
          <a:noFill/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8C5AF36-C047-43C9-8B58-AA4F2244D839}"/>
              </a:ext>
            </a:extLst>
          </p:cNvPr>
          <p:cNvSpPr/>
          <p:nvPr/>
        </p:nvSpPr>
        <p:spPr>
          <a:xfrm>
            <a:off x="1619672" y="1052736"/>
            <a:ext cx="60486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70A66A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 </a:t>
            </a:r>
            <a:endParaRPr kumimoji="0" lang="es-ES" sz="3200" b="0" i="0" u="none" strike="noStrike" kern="120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67544" y="1216470"/>
            <a:ext cx="8136904" cy="628354"/>
          </a:xfrm>
        </p:spPr>
        <p:txBody>
          <a:bodyPr>
            <a:normAutofit/>
          </a:bodyPr>
          <a:lstStyle/>
          <a:p>
            <a:r>
              <a:rPr lang="es-CO" sz="3200" dirty="0" smtClean="0"/>
              <a:t>QUÉ HACEMOS PARA INNOVAR </a:t>
            </a:r>
            <a:endParaRPr lang="es-CO" sz="3200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03648" y="2564904"/>
            <a:ext cx="1009650" cy="1647825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2771800" y="1924356"/>
            <a:ext cx="5616624" cy="3998485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Proceso </a:t>
            </a:r>
            <a:r>
              <a:rPr lang="es-CO" b="1" dirty="0" smtClean="0">
                <a:solidFill>
                  <a:srgbClr val="00FF00"/>
                </a:solidFill>
              </a:rPr>
              <a:t>COCREAR</a:t>
            </a:r>
            <a:endParaRPr lang="es-CO" dirty="0"/>
          </a:p>
          <a:p>
            <a:pPr marL="0" indent="0">
              <a:buNone/>
            </a:pPr>
            <a:endParaRPr lang="es-CO" b="1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00FF00"/>
                </a:solidFill>
              </a:rPr>
              <a:t>CO</a:t>
            </a:r>
            <a:r>
              <a:rPr lang="es-CO" b="1" dirty="0" smtClean="0"/>
              <a:t>MPRENDER</a:t>
            </a:r>
            <a:r>
              <a:rPr lang="es-CO" dirty="0" smtClean="0"/>
              <a:t>: marco, ampliar </a:t>
            </a:r>
            <a:endParaRPr lang="es-CO" b="1" dirty="0" smtClean="0"/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r>
              <a:rPr lang="es-CO" b="1" dirty="0" smtClean="0">
                <a:solidFill>
                  <a:srgbClr val="00FF00"/>
                </a:solidFill>
              </a:rPr>
              <a:t>CRE</a:t>
            </a:r>
            <a:r>
              <a:rPr lang="es-CO" b="1" dirty="0" smtClean="0"/>
              <a:t>AR: </a:t>
            </a:r>
            <a:r>
              <a:rPr lang="es-CO" dirty="0" smtClean="0"/>
              <a:t>concretar, rediseñar </a:t>
            </a:r>
            <a:endParaRPr lang="es-CO" b="1" dirty="0" smtClean="0"/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r>
              <a:rPr lang="es-CO" b="1" dirty="0" smtClean="0">
                <a:solidFill>
                  <a:srgbClr val="00FF00"/>
                </a:solidFill>
              </a:rPr>
              <a:t>AR</a:t>
            </a:r>
            <a:r>
              <a:rPr lang="es-CO" b="1" dirty="0" smtClean="0"/>
              <a:t>MAR: </a:t>
            </a:r>
            <a:r>
              <a:rPr lang="es-CO" dirty="0" smtClean="0"/>
              <a:t>optimizar, actuar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643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6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A96847-F103-462C-9D53-7BA464F9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  <a:t/>
            </a:r>
            <a:br>
              <a:rPr lang="es-CO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</a:rPr>
            </a:br>
            <a:endParaRPr lang="es-CO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A66A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920" y="1435100"/>
            <a:ext cx="4834880" cy="3906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dirty="0" smtClean="0"/>
              <a:t>REPOSITORIO DE ARQUITECTURA EMPRESARIAL </a:t>
            </a:r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      Liderazgo: secretaría TIC</a:t>
            </a:r>
          </a:p>
          <a:p>
            <a:pPr marL="0" indent="0">
              <a:buNone/>
            </a:pPr>
            <a:r>
              <a:rPr lang="es-CO" sz="2000" dirty="0" smtClean="0"/>
              <a:t>      Trabajo en equipo: con las secretarías</a:t>
            </a:r>
          </a:p>
          <a:p>
            <a:pPr marL="0" indent="0">
              <a:buNone/>
            </a:pPr>
            <a:r>
              <a:rPr lang="es-CO" sz="2000" dirty="0"/>
              <a:t> </a:t>
            </a:r>
            <a:r>
              <a:rPr lang="es-CO" sz="2000" dirty="0" smtClean="0"/>
              <a:t>     de Planeación y General </a:t>
            </a:r>
          </a:p>
          <a:p>
            <a:pPr marL="0" indent="0">
              <a:buNone/>
            </a:pPr>
            <a:r>
              <a:rPr lang="es-CO" sz="2000" dirty="0"/>
              <a:t> </a:t>
            </a:r>
            <a:r>
              <a:rPr lang="es-CO" sz="2000" dirty="0" smtClean="0"/>
              <a:t>      Actitud hacia el trabajo, Deseo por el </a:t>
            </a:r>
          </a:p>
          <a:p>
            <a:pPr marL="0" indent="0">
              <a:buNone/>
            </a:pPr>
            <a:r>
              <a:rPr lang="es-CO" sz="2000" dirty="0"/>
              <a:t> </a:t>
            </a:r>
            <a:r>
              <a:rPr lang="es-CO" sz="2000" dirty="0" smtClean="0"/>
              <a:t>      trabajo, </a:t>
            </a:r>
            <a:r>
              <a:rPr lang="es-MX" sz="2000" dirty="0"/>
              <a:t>ejercitar el control </a:t>
            </a:r>
            <a:r>
              <a:rPr lang="es-MX" sz="2000" dirty="0" smtClean="0"/>
              <a:t>consciente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del tiempo</a:t>
            </a: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971600" y="1700808"/>
            <a:ext cx="2952328" cy="352839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s-CO" sz="5100" dirty="0" smtClean="0"/>
              <a:t>Buena Práctica</a:t>
            </a:r>
          </a:p>
          <a:p>
            <a:endParaRPr lang="es-CO" sz="2800" dirty="0" smtClean="0"/>
          </a:p>
          <a:p>
            <a:endParaRPr lang="es-CO" sz="2800" dirty="0"/>
          </a:p>
          <a:p>
            <a:endParaRPr lang="es-CO" sz="2800" dirty="0" smtClean="0"/>
          </a:p>
          <a:p>
            <a:endParaRPr lang="es-CO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3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3200" dirty="0" smtClean="0"/>
              <a:t>Liderazgo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3200" dirty="0" smtClean="0"/>
              <a:t>Trabajo en equipo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Compromiso, Pasión y Tiempo</a:t>
            </a:r>
          </a:p>
          <a:p>
            <a:r>
              <a:rPr lang="es-CO" sz="3200" dirty="0" smtClean="0"/>
              <a:t> </a:t>
            </a:r>
          </a:p>
          <a:p>
            <a:endParaRPr lang="es-CO" sz="3200" dirty="0" smtClean="0"/>
          </a:p>
          <a:p>
            <a:pPr algn="ctr"/>
            <a:r>
              <a:rPr lang="es-CO" sz="3200" dirty="0" smtClean="0"/>
              <a:t>Nos está produciendo resultados </a:t>
            </a:r>
            <a:endParaRPr lang="es-CO" sz="3200" dirty="0"/>
          </a:p>
        </p:txBody>
      </p:sp>
      <p:pic>
        <p:nvPicPr>
          <p:cNvPr id="5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7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74" y="2204864"/>
            <a:ext cx="1487016" cy="8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pic>
        <p:nvPicPr>
          <p:cNvPr id="7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352215"/>
            <a:ext cx="7859216" cy="65495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STORY TELLING </a:t>
            </a:r>
            <a:endParaRPr lang="es-CO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19872" y="2408785"/>
            <a:ext cx="2880320" cy="27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7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3465767" y="3244334"/>
            <a:ext cx="2258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4648A0"/>
              </a:solidFill>
              <a:latin typeface="Algerian" panose="04020705040A02060702" pitchFamily="82" charset="0"/>
            </a:endParaRPr>
          </a:p>
          <a:p>
            <a:endParaRPr lang="en-US" b="1" dirty="0">
              <a:solidFill>
                <a:srgbClr val="4648A0"/>
              </a:solidFill>
              <a:latin typeface="Algerian" panose="04020705040A02060702" pitchFamily="82" charset="0"/>
            </a:endParaRPr>
          </a:p>
          <a:p>
            <a:endParaRPr lang="en-US" b="1" dirty="0" smtClean="0">
              <a:solidFill>
                <a:srgbClr val="4648A0"/>
              </a:solidFill>
              <a:latin typeface="Algerian" panose="04020705040A02060702" pitchFamily="82" charset="0"/>
            </a:endParaRPr>
          </a:p>
          <a:p>
            <a:endParaRPr lang="en-US" b="1" dirty="0">
              <a:solidFill>
                <a:srgbClr val="4648A0"/>
              </a:solidFill>
              <a:latin typeface="Algerian" panose="04020705040A02060702" pitchFamily="82" charset="0"/>
            </a:endParaRPr>
          </a:p>
          <a:p>
            <a:endParaRPr lang="en-US" b="1" dirty="0" smtClean="0">
              <a:solidFill>
                <a:srgbClr val="4648A0"/>
              </a:solidFill>
              <a:latin typeface="Algerian" panose="04020705040A02060702" pitchFamily="82" charset="0"/>
            </a:endParaRPr>
          </a:p>
          <a:p>
            <a:endParaRPr lang="en-US" b="1" dirty="0">
              <a:solidFill>
                <a:srgbClr val="4648A0"/>
              </a:solidFill>
              <a:latin typeface="Algerian" panose="04020705040A02060702" pitchFamily="82" charset="0"/>
            </a:endParaRPr>
          </a:p>
          <a:p>
            <a:endParaRPr lang="es-CO" b="1" dirty="0">
              <a:solidFill>
                <a:srgbClr val="4648A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488832" cy="504056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00B0F0"/>
                </a:solidFill>
              </a:rPr>
              <a:t>PROPÓSITO DE LA ORGANIZACIÓN </a:t>
            </a:r>
            <a:endParaRPr lang="es-CO" sz="28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132856"/>
            <a:ext cx="7499176" cy="320861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CO" sz="2400" b="1" dirty="0"/>
              <a:t>PND 2018 2022 </a:t>
            </a:r>
            <a:r>
              <a:rPr lang="es-CO" sz="2400" b="1" dirty="0" smtClean="0"/>
              <a:t> “</a:t>
            </a:r>
            <a:r>
              <a:rPr lang="es-CO" sz="2400" dirty="0" smtClean="0"/>
              <a:t>Art</a:t>
            </a:r>
            <a:r>
              <a:rPr lang="es-CO" sz="2400" dirty="0"/>
              <a:t>. 147 Transformación Digital </a:t>
            </a:r>
            <a:r>
              <a:rPr lang="es-CO" sz="2400" dirty="0" smtClean="0"/>
              <a:t>Pública” </a:t>
            </a:r>
            <a:endParaRPr lang="es-CO" sz="2400" dirty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CO" sz="2400" b="1" dirty="0"/>
              <a:t>PDD 2020 2023 </a:t>
            </a:r>
            <a:r>
              <a:rPr lang="es-CO" sz="2400" b="1" dirty="0" smtClean="0"/>
              <a:t> “</a:t>
            </a:r>
            <a:r>
              <a:rPr lang="es-CO" sz="2400" dirty="0"/>
              <a:t>Más Oportunidades para Todos”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CO" sz="2400" dirty="0"/>
              <a:t>Programa: </a:t>
            </a:r>
            <a:r>
              <a:rPr lang="es-CO" sz="2400" dirty="0" smtClean="0"/>
              <a:t>     Fortalecimiento </a:t>
            </a:r>
            <a:r>
              <a:rPr lang="es-CO" sz="2400" dirty="0"/>
              <a:t>de la capacidad de gestión departamental: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CO" sz="2400" dirty="0"/>
              <a:t>     </a:t>
            </a:r>
            <a:r>
              <a:rPr lang="es-CO" sz="2400" dirty="0" smtClean="0"/>
              <a:t> </a:t>
            </a:r>
            <a:r>
              <a:rPr lang="es-CO" sz="2400" u="sng" dirty="0" smtClean="0"/>
              <a:t>Meta </a:t>
            </a:r>
            <a:r>
              <a:rPr lang="es-CO" sz="2400" u="sng" dirty="0"/>
              <a:t>621</a:t>
            </a:r>
            <a:r>
              <a:rPr lang="es-CO" sz="2400" dirty="0"/>
              <a:t>:  </a:t>
            </a:r>
            <a:r>
              <a:rPr lang="es-CO" sz="2400" dirty="0" smtClean="0"/>
              <a:t>     Procesos </a:t>
            </a:r>
            <a:r>
              <a:rPr lang="es-CO" sz="2400" dirty="0"/>
              <a:t>y procedimientos actualizados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CO" sz="2400" dirty="0"/>
              <a:t>Programa: </a:t>
            </a:r>
            <a:r>
              <a:rPr lang="es-CO" sz="2400" dirty="0" smtClean="0"/>
              <a:t>     Transformación </a:t>
            </a:r>
            <a:r>
              <a:rPr lang="es-CO" sz="2400" dirty="0"/>
              <a:t>Digital Institucional: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CO" sz="2400" dirty="0"/>
              <a:t>      </a:t>
            </a:r>
            <a:r>
              <a:rPr lang="es-CO" sz="2400" u="sng" dirty="0"/>
              <a:t>Meta 942</a:t>
            </a:r>
            <a:r>
              <a:rPr lang="es-CO" sz="2400" dirty="0"/>
              <a:t>: </a:t>
            </a:r>
            <a:r>
              <a:rPr lang="es-CO" sz="2400" dirty="0" smtClean="0"/>
              <a:t>      Procesos </a:t>
            </a:r>
            <a:r>
              <a:rPr lang="es-CO" sz="2400" dirty="0"/>
              <a:t>seguros y eficientes con el uso de tic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CO" sz="2400" dirty="0"/>
              <a:t>      </a:t>
            </a:r>
            <a:r>
              <a:rPr lang="es-CO" sz="2400" u="sng" dirty="0"/>
              <a:t>Meta 943</a:t>
            </a:r>
            <a:r>
              <a:rPr lang="es-CO" sz="2400" dirty="0"/>
              <a:t>: </a:t>
            </a:r>
            <a:r>
              <a:rPr lang="es-CO" sz="2400" dirty="0" smtClean="0"/>
              <a:t>      Modelo </a:t>
            </a:r>
            <a:r>
              <a:rPr lang="es-CO" sz="2400" dirty="0"/>
              <a:t>de Arquitectura Empresarial Implementado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s-CO" sz="2400" b="1" dirty="0" smtClean="0"/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s-CO" sz="2400" b="1" dirty="0" smtClean="0"/>
              <a:t>PETI </a:t>
            </a:r>
            <a:r>
              <a:rPr lang="es-CO" sz="2400" b="1" dirty="0"/>
              <a:t>2020 2023: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dirty="0">
                <a:solidFill>
                  <a:prstClr val="black"/>
                </a:solidFill>
              </a:rPr>
              <a:t>Iniciativas de Transformación para el cuatrienio 2020 2023 con tres  procesos seguros y eficientes con el uso de las tecnologías de la 4RI aplicado la arquitectura empresarial (AE)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65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C4AAED-462F-4096-8E25-7C9E6FF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24744"/>
            <a:ext cx="8075240" cy="936104"/>
          </a:xfrm>
        </p:spPr>
        <p:txBody>
          <a:bodyPr>
            <a:noAutofit/>
          </a:bodyPr>
          <a:lstStyle/>
          <a:p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/>
            </a:r>
            <a:br>
              <a:rPr lang="es-CO" sz="2800" dirty="0"/>
            </a:br>
            <a:r>
              <a:rPr lang="es-CO" sz="2800" b="1" dirty="0" smtClean="0">
                <a:solidFill>
                  <a:srgbClr val="00B0F0"/>
                </a:solidFill>
              </a:rPr>
              <a:t>DEFINIMOS LA PROPUESTA DE VALOR </a:t>
            </a: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115616" y="2204865"/>
            <a:ext cx="338018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/>
              <a:t>Equipo de trabajo/ </a:t>
            </a:r>
            <a:r>
              <a:rPr lang="es-CO" sz="2400" dirty="0" err="1" smtClean="0"/>
              <a:t>Team</a:t>
            </a:r>
            <a:r>
              <a:rPr lang="es-CO" sz="2400" dirty="0" smtClean="0"/>
              <a:t> </a:t>
            </a:r>
            <a:r>
              <a:rPr lang="es-CO" sz="2400" dirty="0" err="1" smtClean="0"/>
              <a:t>work</a:t>
            </a:r>
            <a:endParaRPr lang="es-CO" sz="2400" dirty="0" smtClean="0"/>
          </a:p>
          <a:p>
            <a:pPr marL="0" indent="0">
              <a:buNone/>
            </a:pPr>
            <a:r>
              <a:rPr lang="es-CO" sz="2400" dirty="0" smtClean="0"/>
              <a:t>Planeación, General y TIC</a:t>
            </a:r>
            <a:endParaRPr lang="es-CO" sz="2400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4716016" y="2191920"/>
            <a:ext cx="3456384" cy="3149550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Optimización del proceso de Gestión Documental con el uso de tecnologías de la 4RI (</a:t>
            </a:r>
            <a:r>
              <a:rPr lang="es-CO" dirty="0" err="1" smtClean="0"/>
              <a:t>big</a:t>
            </a:r>
            <a:r>
              <a:rPr lang="es-CO" dirty="0" smtClean="0"/>
              <a:t> data – </a:t>
            </a:r>
            <a:r>
              <a:rPr lang="es-CO" dirty="0" err="1" smtClean="0"/>
              <a:t>cloud</a:t>
            </a:r>
            <a:r>
              <a:rPr lang="es-CO" dirty="0" smtClean="0"/>
              <a:t> </a:t>
            </a:r>
            <a:r>
              <a:rPr lang="es-CO" dirty="0" err="1" smtClean="0"/>
              <a:t>computing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3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pic>
        <p:nvPicPr>
          <p:cNvPr id="5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679627"/>
            <a:ext cx="2674223" cy="18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 CEMA\Pictures\BASE PNG.PNG">
            <a:extLst>
              <a:ext uri="{FF2B5EF4-FFF2-40B4-BE49-F238E27FC236}">
                <a16:creationId xmlns="" xmlns:a16="http://schemas.microsoft.com/office/drawing/2014/main" id="{AB6A9DD7-49A9-4325-9B07-A7473E95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6457" r="68104"/>
          <a:stretch>
            <a:fillRect/>
          </a:stretch>
        </p:blipFill>
        <p:spPr bwMode="auto">
          <a:xfrm>
            <a:off x="6396071" y="0"/>
            <a:ext cx="2747929" cy="1352215"/>
          </a:xfrm>
          <a:prstGeom prst="rect">
            <a:avLst/>
          </a:prstGeom>
          <a:noFill/>
        </p:spPr>
      </p:pic>
      <p:pic>
        <p:nvPicPr>
          <p:cNvPr id="6" name="Picture 2" descr="C:\Users\PC CEMA\Pictures\aa.PNG">
            <a:extLst>
              <a:ext uri="{FF2B5EF4-FFF2-40B4-BE49-F238E27FC236}">
                <a16:creationId xmlns="" xmlns:a16="http://schemas.microsoft.com/office/drawing/2014/main" id="{E8F55AE0-0711-4771-AF0D-77DDEE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980729"/>
            <a:ext cx="7200800" cy="72008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MAPA DE PROCESOS </a:t>
            </a:r>
            <a:endParaRPr lang="es-CO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956088"/>
            <a:ext cx="5976664" cy="41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600</Words>
  <Application>Microsoft Office PowerPoint</Application>
  <PresentationFormat>Presentación en pantalla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REPOSITORIO DE ARQUITECTURA EMPRESARIAL </vt:lpstr>
      <vt:lpstr>NOS GUSTA INNOVAR </vt:lpstr>
      <vt:lpstr>QUÉ HACEMOS PARA INNOVAR </vt:lpstr>
      <vt:lpstr> </vt:lpstr>
      <vt:lpstr>STORY TELLING </vt:lpstr>
      <vt:lpstr>PROPÓSITO DE LA ORGANIZACIÓN </vt:lpstr>
      <vt:lpstr>  DEFINIMOS LA PROPUESTA DE VALOR   </vt:lpstr>
      <vt:lpstr>MAPA DE PROCESOS </vt:lpstr>
      <vt:lpstr>Capacidades y servicios a fortalecer/Buyers </vt:lpstr>
      <vt:lpstr> FRAMEWORK - RELATO DE LA HISTORIA  </vt:lpstr>
      <vt:lpstr>Relato de la historia </vt:lpstr>
      <vt:lpstr>Relato de la historia </vt:lpstr>
      <vt:lpstr>Repositorio de AE – Buena Práctica </vt:lpstr>
      <vt:lpstr>Darle vida a la Buena Práctica </vt:lpstr>
      <vt:lpstr> Muchas gracias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SERGIO</cp:lastModifiedBy>
  <cp:revision>93</cp:revision>
  <dcterms:created xsi:type="dcterms:W3CDTF">2020-01-16T22:37:48Z</dcterms:created>
  <dcterms:modified xsi:type="dcterms:W3CDTF">2022-10-16T15:29:24Z</dcterms:modified>
</cp:coreProperties>
</file>